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4" r:id="rId5"/>
    <p:sldId id="265" r:id="rId6"/>
    <p:sldId id="266" r:id="rId7"/>
    <p:sldId id="280" r:id="rId8"/>
    <p:sldId id="281" r:id="rId9"/>
    <p:sldId id="278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95B"/>
    <a:srgbClr val="979FE2"/>
    <a:srgbClr val="0099CC"/>
    <a:srgbClr val="003C59"/>
    <a:srgbClr val="1A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453D6-0AB1-4A7C-B2E6-D27DC1E9F101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E62D-AB50-42ED-B7E6-D2893AB20F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12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6F812F-D2FA-42B1-A483-89D1CDD909B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E6F2BC6-4BB5-46DC-9741-124277801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1A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648200"/>
            <a:ext cx="457200" cy="2209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pic>
        <p:nvPicPr>
          <p:cNvPr id="10" name="Picture 9" descr="D H C S Logo" title="D H C 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61" y="838200"/>
            <a:ext cx="838939" cy="8001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2819400"/>
          </a:xfrm>
        </p:spPr>
        <p:txBody>
          <a:bodyPr/>
          <a:lstStyle>
            <a:lvl1pPr algn="l">
              <a:defRPr>
                <a:solidFill>
                  <a:srgbClr val="0A295B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7772400" cy="1447800"/>
          </a:xfrm>
        </p:spPr>
        <p:txBody>
          <a:bodyPr/>
          <a:lstStyle>
            <a:lvl1pPr marL="0" indent="0" algn="l">
              <a:buNone/>
              <a:defRPr>
                <a:solidFill>
                  <a:srgbClr val="0A29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0" name="Picture 2" descr="C:\Users\mweiner\Desktop\stsealc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536" y="838200"/>
            <a:ext cx="80288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04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>
            <a:lvl1pPr>
              <a:defRPr>
                <a:solidFill>
                  <a:srgbClr val="003C59"/>
                </a:solidFill>
              </a:defRPr>
            </a:lvl1pPr>
            <a:lvl2pPr>
              <a:defRPr>
                <a:solidFill>
                  <a:srgbClr val="003C59"/>
                </a:solidFill>
              </a:defRPr>
            </a:lvl2pPr>
            <a:lvl3pPr>
              <a:defRPr>
                <a:solidFill>
                  <a:srgbClr val="003C59"/>
                </a:solidFill>
              </a:defRPr>
            </a:lvl3pPr>
            <a:lvl4pPr>
              <a:defRPr>
                <a:solidFill>
                  <a:srgbClr val="003C59"/>
                </a:solidFill>
              </a:defRPr>
            </a:lvl4pPr>
            <a:lvl5pPr>
              <a:defRPr>
                <a:solidFill>
                  <a:srgbClr val="003C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1A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8200"/>
            <a:ext cx="457200" cy="2209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/>
          <a:lstStyle>
            <a:lvl1pPr>
              <a:defRPr>
                <a:solidFill>
                  <a:srgbClr val="0A29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D H C S Logo" title="D H C 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8150"/>
            <a:ext cx="838939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8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C59"/>
                </a:solidFill>
              </a:defRPr>
            </a:lvl1pPr>
            <a:lvl2pPr>
              <a:defRPr sz="2400">
                <a:solidFill>
                  <a:srgbClr val="003C59"/>
                </a:solidFill>
              </a:defRPr>
            </a:lvl2pPr>
            <a:lvl3pPr>
              <a:defRPr sz="2000">
                <a:solidFill>
                  <a:srgbClr val="003C59"/>
                </a:solidFill>
              </a:defRPr>
            </a:lvl3pPr>
            <a:lvl4pPr>
              <a:defRPr sz="1800">
                <a:solidFill>
                  <a:srgbClr val="003C59"/>
                </a:solidFill>
              </a:defRPr>
            </a:lvl4pPr>
            <a:lvl5pPr>
              <a:defRPr sz="1800">
                <a:solidFill>
                  <a:srgbClr val="003C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C59"/>
                </a:solidFill>
              </a:defRPr>
            </a:lvl1pPr>
            <a:lvl2pPr>
              <a:defRPr sz="2400">
                <a:solidFill>
                  <a:srgbClr val="003C59"/>
                </a:solidFill>
              </a:defRPr>
            </a:lvl2pPr>
            <a:lvl3pPr>
              <a:defRPr sz="2000">
                <a:solidFill>
                  <a:srgbClr val="003C59"/>
                </a:solidFill>
              </a:defRPr>
            </a:lvl3pPr>
            <a:lvl4pPr>
              <a:defRPr sz="1800">
                <a:solidFill>
                  <a:srgbClr val="003C59"/>
                </a:solidFill>
              </a:defRPr>
            </a:lvl4pPr>
            <a:lvl5pPr>
              <a:defRPr sz="1800">
                <a:solidFill>
                  <a:srgbClr val="003C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1A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648200"/>
            <a:ext cx="457200" cy="2209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/>
          <a:lstStyle>
            <a:lvl1pPr>
              <a:defRPr>
                <a:solidFill>
                  <a:srgbClr val="0A29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D H C S Logo" title="D H C 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8150"/>
            <a:ext cx="838939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/>
          <a:lstStyle>
            <a:lvl1pPr>
              <a:defRPr>
                <a:solidFill>
                  <a:srgbClr val="0A29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A29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A295B"/>
                </a:solidFill>
              </a:defRPr>
            </a:lvl1pPr>
            <a:lvl2pPr>
              <a:defRPr sz="2000">
                <a:solidFill>
                  <a:srgbClr val="0A295B"/>
                </a:solidFill>
              </a:defRPr>
            </a:lvl2pPr>
            <a:lvl3pPr>
              <a:defRPr sz="1800">
                <a:solidFill>
                  <a:srgbClr val="0A295B"/>
                </a:solidFill>
              </a:defRPr>
            </a:lvl3pPr>
            <a:lvl4pPr>
              <a:defRPr sz="1600">
                <a:solidFill>
                  <a:srgbClr val="0A295B"/>
                </a:solidFill>
              </a:defRPr>
            </a:lvl4pPr>
            <a:lvl5pPr>
              <a:defRPr sz="1600">
                <a:solidFill>
                  <a:srgbClr val="0A29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A29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A295B"/>
                </a:solidFill>
              </a:defRPr>
            </a:lvl1pPr>
            <a:lvl2pPr>
              <a:defRPr sz="2000">
                <a:solidFill>
                  <a:srgbClr val="0A295B"/>
                </a:solidFill>
              </a:defRPr>
            </a:lvl2pPr>
            <a:lvl3pPr>
              <a:defRPr sz="1800">
                <a:solidFill>
                  <a:srgbClr val="0A295B"/>
                </a:solidFill>
              </a:defRPr>
            </a:lvl3pPr>
            <a:lvl4pPr>
              <a:defRPr sz="1600">
                <a:solidFill>
                  <a:srgbClr val="0A295B"/>
                </a:solidFill>
              </a:defRPr>
            </a:lvl4pPr>
            <a:lvl5pPr>
              <a:defRPr sz="1600">
                <a:solidFill>
                  <a:srgbClr val="0A29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1A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8200"/>
            <a:ext cx="457200" cy="2209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D H C S Logo" title="D H C 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8150"/>
            <a:ext cx="838939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4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/>
          <a:lstStyle>
            <a:lvl1pPr>
              <a:defRPr>
                <a:solidFill>
                  <a:srgbClr val="0A29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1A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648200"/>
            <a:ext cx="457200" cy="2209800"/>
          </a:xfrm>
          <a:prstGeom prst="rect">
            <a:avLst/>
          </a:prstGeom>
          <a:solidFill>
            <a:srgbClr val="0A2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D H C S Logo" title="D H C 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8150"/>
            <a:ext cx="838939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5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2/15/2022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56E-2A12-4147-9C02-1C2F05D23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Medi-Cal Rx </a:t>
            </a:r>
            <a:br>
              <a:rPr lang="en-US" sz="4000" dirty="0" smtClean="0"/>
            </a:br>
            <a:r>
              <a:rPr lang="en-US" sz="4000" dirty="0" smtClean="0"/>
              <a:t>Multi-factor Authentication – Chain Rx Kickoff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Date: </a:t>
            </a:r>
            <a:r>
              <a:rPr lang="en-US" sz="2400" dirty="0" smtClean="0"/>
              <a:t>05/06/2022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97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Background</a:t>
            </a:r>
          </a:p>
          <a:p>
            <a:pPr lvl="0"/>
            <a:r>
              <a:rPr lang="en-US" dirty="0" smtClean="0"/>
              <a:t>DHCS </a:t>
            </a:r>
            <a:r>
              <a:rPr lang="en-US" dirty="0"/>
              <a:t>update – progress to date</a:t>
            </a:r>
          </a:p>
          <a:p>
            <a:pPr lvl="0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05/06/2022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MFA </a:t>
            </a:r>
            <a:r>
              <a:rPr lang="en-US" dirty="0" smtClean="0"/>
              <a:t>policy in place for all Medi-Cal Rx portal users</a:t>
            </a:r>
          </a:p>
          <a:p>
            <a:r>
              <a:rPr lang="en-US" dirty="0" smtClean="0"/>
              <a:t>Some Chain Pharmacies were granted an exception to this policy</a:t>
            </a:r>
          </a:p>
          <a:p>
            <a:pPr lvl="1"/>
            <a:r>
              <a:rPr lang="en-US" dirty="0" smtClean="0"/>
              <a:t>Chain Rx submitted an MFA Alternative application seeking the exception</a:t>
            </a:r>
          </a:p>
          <a:p>
            <a:pPr lvl="1"/>
            <a:r>
              <a:rPr lang="en-US" dirty="0" smtClean="0"/>
              <a:t>DHCS reviewed and granted the exception</a:t>
            </a:r>
          </a:p>
          <a:p>
            <a:r>
              <a:rPr lang="en-US" dirty="0" smtClean="0"/>
              <a:t>This exception policy expires 12/31/2022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05/06/2022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Medi-Cal Rx Claims Go-live on 01/01/2022</a:t>
            </a:r>
          </a:p>
          <a:p>
            <a:r>
              <a:rPr lang="en-US" dirty="0" smtClean="0"/>
              <a:t>DHCS and Magellan primary goal - stabilize and streamline the enterprise system</a:t>
            </a:r>
          </a:p>
          <a:p>
            <a:r>
              <a:rPr lang="en-US" dirty="0" smtClean="0"/>
              <a:t>Previously some Chain Rxs indicated an interest in </a:t>
            </a:r>
            <a:r>
              <a:rPr lang="en-US" dirty="0"/>
              <a:t>Single Sign On (</a:t>
            </a:r>
            <a:r>
              <a:rPr lang="en-US" dirty="0" smtClean="0"/>
              <a:t>SSO)</a:t>
            </a:r>
          </a:p>
          <a:p>
            <a:r>
              <a:rPr lang="en-US" dirty="0" smtClean="0"/>
              <a:t>Preliminary discussions with Magellan indicate that the Authentication solution is capable of incorporating SSO solution</a:t>
            </a:r>
          </a:p>
          <a:p>
            <a:r>
              <a:rPr lang="en-US" dirty="0" smtClean="0"/>
              <a:t>Preferred solution is SSO with </a:t>
            </a:r>
            <a:r>
              <a:rPr lang="en-US" dirty="0"/>
              <a:t>Security Assertion Markup Language (SAML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05/06/2022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400800" cy="1143000"/>
          </a:xfrm>
        </p:spPr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8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Bi-weekly meetings with Technical teams – DHCS, Chain Rx and Magellan</a:t>
            </a:r>
          </a:p>
          <a:p>
            <a:r>
              <a:rPr lang="en-US" dirty="0" smtClean="0"/>
              <a:t>Formalize requirements</a:t>
            </a:r>
          </a:p>
          <a:p>
            <a:r>
              <a:rPr lang="en-US" dirty="0" smtClean="0"/>
              <a:t>Draw up timeline for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05/06/2022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steps – Preliminary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1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05/06/2022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356E-2A12-4147-9C02-1C2F05D23B3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2E2E2E"/>
      </a:dk1>
      <a:lt1>
        <a:srgbClr val="FFFFFF"/>
      </a:lt1>
      <a:dk2>
        <a:srgbClr val="2E2E2E"/>
      </a:dk2>
      <a:lt2>
        <a:srgbClr val="F9F7F5"/>
      </a:lt2>
      <a:accent1>
        <a:srgbClr val="27318B"/>
      </a:accent1>
      <a:accent2>
        <a:srgbClr val="7A227B"/>
      </a:accent2>
      <a:accent3>
        <a:srgbClr val="27318B"/>
      </a:accent3>
      <a:accent4>
        <a:srgbClr val="7A227B"/>
      </a:accent4>
      <a:accent5>
        <a:srgbClr val="27318B"/>
      </a:accent5>
      <a:accent6>
        <a:srgbClr val="7A227B"/>
      </a:accent6>
      <a:hlink>
        <a:srgbClr val="00B0F0"/>
      </a:hlink>
      <a:folHlink>
        <a:srgbClr val="007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73800e15-1231-4496-85b6-b6081f58c243" xsi:nil="true"/>
    <Description1 xmlns="73800e15-1231-4496-85b6-b6081f58c243" xsi:nil="true"/>
    <Updated xmlns="73800e15-1231-4496-85b6-b6081f58c2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8047F2CE03E48A0B2D07B3570319C" ma:contentTypeVersion="5" ma:contentTypeDescription="Create a new document." ma:contentTypeScope="" ma:versionID="ec4355702237b02b663f2d309455ab57">
  <xsd:schema xmlns:xsd="http://www.w3.org/2001/XMLSchema" xmlns:xs="http://www.w3.org/2001/XMLSchema" xmlns:p="http://schemas.microsoft.com/office/2006/metadata/properties" xmlns:ns2="73800e15-1231-4496-85b6-b6081f58c243" targetNamespace="http://schemas.microsoft.com/office/2006/metadata/properties" ma:root="true" ma:fieldsID="c93f83b389c57fb6a8462f709058af0a" ns2:_="">
    <xsd:import namespace="73800e15-1231-4496-85b6-b6081f58c243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2:Description1" minOccurs="0"/>
                <xsd:element ref="ns2:Upd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00e15-1231-4496-85b6-b6081f58c243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tion" ma:hidden="true" ma:internalName="Description" ma:readOnly="false">
      <xsd:simpleType>
        <xsd:restriction base="dms:Text">
          <xsd:maxLength value="255"/>
        </xsd:restriction>
      </xsd:simpleType>
    </xsd:element>
    <xsd:element name="Description1" ma:index="9" nillable="true" ma:displayName="Description" ma:hidden="true" ma:internalName="Description1" ma:readOnly="false">
      <xsd:simpleType>
        <xsd:restriction base="dms:Text">
          <xsd:maxLength value="255"/>
        </xsd:restriction>
      </xsd:simpleType>
    </xsd:element>
    <xsd:element name="Updated" ma:index="10" nillable="true" ma:displayName="Updated" ma:format="DateOnly" ma:internalName="Upd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B4B0F-89AF-46B4-BE46-5C7A87D28001}">
  <ds:schemaRefs>
    <ds:schemaRef ds:uri="http://schemas.microsoft.com/office/infopath/2007/PartnerControls"/>
    <ds:schemaRef ds:uri="73800e15-1231-4496-85b6-b6081f58c24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70F66B-E7C7-42D1-B6D6-7604D8D137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1850D2-D2A6-40C2-B621-6AA6D1ECE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800e15-1231-4496-85b6-b6081f58c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3652</TotalTime>
  <Words>160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Office Theme</vt:lpstr>
      <vt:lpstr>Medi-Cal Rx  Multi-factor Authentication – Chain Rx Kickoff</vt:lpstr>
      <vt:lpstr>Agenda</vt:lpstr>
      <vt:lpstr>Background</vt:lpstr>
      <vt:lpstr>Progress</vt:lpstr>
      <vt:lpstr>Next steps – Preliminary </vt:lpstr>
      <vt:lpstr>Questions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Weiner, Mitchell@OPA</dc:creator>
  <cp:lastModifiedBy>Adoni, Rajesh@DHCS</cp:lastModifiedBy>
  <cp:revision>165</cp:revision>
  <cp:lastPrinted>2019-04-16T18:17:49Z</cp:lastPrinted>
  <dcterms:created xsi:type="dcterms:W3CDTF">2015-05-11T16:09:50Z</dcterms:created>
  <dcterms:modified xsi:type="dcterms:W3CDTF">2022-05-06T15:13:35Z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0x0101004E28047F2CE03E48A0B2D07B3570319C</vt:lpwstr>
  </property>
</Properties>
</file>